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64" r:id="rId4"/>
    <p:sldId id="265" r:id="rId5"/>
    <p:sldId id="259" r:id="rId6"/>
    <p:sldId id="263" r:id="rId7"/>
    <p:sldId id="261" r:id="rId8"/>
    <p:sldId id="270" r:id="rId9"/>
    <p:sldId id="262" r:id="rId10"/>
    <p:sldId id="284" r:id="rId11"/>
    <p:sldId id="285" r:id="rId12"/>
    <p:sldId id="286" r:id="rId13"/>
    <p:sldId id="287" r:id="rId14"/>
    <p:sldId id="273" r:id="rId15"/>
    <p:sldId id="260" r:id="rId16"/>
    <p:sldId id="271" r:id="rId17"/>
    <p:sldId id="266" r:id="rId18"/>
    <p:sldId id="268" r:id="rId19"/>
    <p:sldId id="267" r:id="rId20"/>
    <p:sldId id="269" r:id="rId21"/>
    <p:sldId id="272" r:id="rId22"/>
    <p:sldId id="277" r:id="rId23"/>
    <p:sldId id="275" r:id="rId24"/>
    <p:sldId id="283" r:id="rId25"/>
    <p:sldId id="274" r:id="rId26"/>
    <p:sldId id="276" r:id="rId27"/>
    <p:sldId id="278" r:id="rId28"/>
    <p:sldId id="279" r:id="rId29"/>
    <p:sldId id="280" r:id="rId30"/>
    <p:sldId id="281" r:id="rId31"/>
    <p:sldId id="282" r:id="rId32"/>
    <p:sldId id="288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1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6A888-E7EB-4D6E-9581-33AB76FB4856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5E070-1A48-4E01-AE3C-E4E49D361C6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098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D8EB9B-646F-49FA-A808-20BA5C7F5E21}" type="datetimeFigureOut">
              <a:rPr lang="pl-PL" smtClean="0"/>
              <a:t>2015-03-27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57FF04-8E48-4422-8FD1-022345CCE2C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palnia.pl/" TargetMode="External"/><Relationship Id="rId2" Type="http://schemas.openxmlformats.org/officeDocument/2006/relationships/hyperlink" Target="https://www.youtube.com/watch?v=_UKPGU5v6C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palniazlota.pl/" TargetMode="External"/><Relationship Id="rId3" Type="http://schemas.openxmlformats.org/officeDocument/2006/relationships/hyperlink" Target="&#153;http:/mojegimnazjum.com" TargetMode="External"/><Relationship Id="rId7" Type="http://schemas.openxmlformats.org/officeDocument/2006/relationships/hyperlink" Target="http://www.kopalniasrebra.pl/" TargetMode="External"/><Relationship Id="rId2" Type="http://schemas.openxmlformats.org/officeDocument/2006/relationships/hyperlink" Target="http://katowice.gazeta.pl/katowice/1,35063,16947470,Zabytek_ze_Slaska_wsrod_najwiekszych_atrakcji_turystycznyc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palniaguido.pl/" TargetMode="External"/><Relationship Id="rId5" Type="http://schemas.openxmlformats.org/officeDocument/2006/relationships/hyperlink" Target="http://www.kopalnia.pl/" TargetMode="External"/><Relationship Id="rId10" Type="http://schemas.openxmlformats.org/officeDocument/2006/relationships/hyperlink" Target="http://www.szybkrystyna.pl/legenda_o_skarbniku.html" TargetMode="External"/><Relationship Id="rId4" Type="http://schemas.openxmlformats.org/officeDocument/2006/relationships/hyperlink" Target="&#153;http:/wlaczpolske.pl/" TargetMode="External"/><Relationship Id="rId9" Type="http://schemas.openxmlformats.org/officeDocument/2006/relationships/hyperlink" Target="http://www.michalkowice.ihs.pl/barbara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Zabytkowe kopalnie w Polsce</a:t>
            </a:r>
            <a:endParaRPr lang="pl-PL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75656" y="3501008"/>
            <a:ext cx="6777318" cy="17319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000" dirty="0" smtClean="0"/>
              <a:t>Opracowanie:</a:t>
            </a:r>
          </a:p>
          <a:p>
            <a:r>
              <a:rPr lang="pl-PL" sz="2000" dirty="0" smtClean="0"/>
              <a:t>Katarzyna Dybała</a:t>
            </a:r>
          </a:p>
          <a:p>
            <a:r>
              <a:rPr lang="pl-PL" sz="2000" dirty="0" smtClean="0"/>
              <a:t>Poziom: </a:t>
            </a:r>
          </a:p>
          <a:p>
            <a:r>
              <a:rPr lang="pl-PL" sz="2000" dirty="0" smtClean="0"/>
              <a:t>B2/C1/C2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880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32856"/>
            <a:ext cx="3727508" cy="407498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b="1" dirty="0" smtClean="0"/>
              <a:t>Zabytkowa </a:t>
            </a:r>
            <a:r>
              <a:rPr lang="pl-PL" sz="3600" b="1" dirty="0"/>
              <a:t>Kopalnia Soli w </a:t>
            </a:r>
            <a:r>
              <a:rPr lang="pl-PL" sz="3600" b="1" dirty="0" smtClean="0"/>
              <a:t>Wieliczce na mapie Polski i województwa małopolskiego </a:t>
            </a:r>
            <a:endParaRPr lang="pl-PL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4056822" cy="35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„</a:t>
            </a:r>
            <a:r>
              <a:rPr lang="pl-PL" dirty="0"/>
              <a:t>Zabytkowa Kopalnia Soli w Wieliczce stanowi jedyny obiekt górniczy na świecie, czynny bez przerwy od średniowiecza do chwili </a:t>
            </a:r>
            <a:r>
              <a:rPr lang="pl-PL" dirty="0" smtClean="0"/>
              <a:t>obecnej” – oto fragment </a:t>
            </a:r>
            <a:r>
              <a:rPr lang="pl-PL" dirty="0"/>
              <a:t>uzasadnienia wpisu Kopalni Soli </a:t>
            </a:r>
            <a:r>
              <a:rPr lang="pl-PL" dirty="0" smtClean="0"/>
              <a:t>„Wieliczka” na</a:t>
            </a:r>
            <a:r>
              <a:rPr lang="pl-PL" dirty="0"/>
              <a:t> Listę Światowego Dziedzictwa Kulturowego i Przyrodniczego </a:t>
            </a:r>
            <a:r>
              <a:rPr lang="pl-PL" dirty="0" smtClean="0"/>
              <a:t>UNESCO. 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Zabytkowa Kopalnia Soli w Wieliczce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0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„Wykute </a:t>
            </a:r>
            <a:r>
              <a:rPr lang="pl-PL" dirty="0"/>
              <a:t>w soli piękne komory, niesamowite podziemne jeziora, majestatyczne konstrukcje ciesielskie i unikalne solne rzeźby. Blisko 3 kilometry krętych korytarzy, 800 schodów do pokonania i zejście na głębokość 135 metrów pod </a:t>
            </a:r>
            <a:r>
              <a:rPr lang="pl-PL" dirty="0" smtClean="0"/>
              <a:t>ziemię” – to opis najpopularniejszej trasy turystycznej wielickiej kopalni. Szukający mocniejszych wrażeń turyści mogą jednak zdecydować się na „trasę górniczą”, gdzie każdy wciela się w rolę górnika i dostaje pracę do wykonania. </a:t>
            </a:r>
          </a:p>
          <a:p>
            <a:pPr marL="0" indent="0" algn="just">
              <a:buNone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://www.youtube.com/watch?v=_</a:t>
            </a:r>
            <a:r>
              <a:rPr lang="pl-PL" dirty="0" smtClean="0">
                <a:hlinkClick r:id="rId2"/>
              </a:rPr>
              <a:t>UKPGU5v6Cw</a:t>
            </a:r>
            <a:endParaRPr lang="pl-PL" dirty="0" smtClean="0"/>
          </a:p>
          <a:p>
            <a:pPr marL="0" indent="0" algn="just">
              <a:buNone/>
            </a:pPr>
            <a:r>
              <a:rPr lang="pl-PL" dirty="0" smtClean="0">
                <a:hlinkClick r:id="rId3"/>
              </a:rPr>
              <a:t>www.kopalnia.pl</a:t>
            </a:r>
            <a:endParaRPr lang="pl-PL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/>
              <a:t>Zabytkowa Kopalnia Soli w Wieliczce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4920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34" y="2247900"/>
            <a:ext cx="5810131" cy="38782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Zabytkowa Kopalnia Soli w Wieliczce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43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4464496" cy="50236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Święta Kinga</a:t>
            </a:r>
            <a:r>
              <a:rPr lang="pl-PL" dirty="0"/>
              <a:t> (inaczej </a:t>
            </a:r>
            <a:r>
              <a:rPr lang="pl-PL" b="1" dirty="0"/>
              <a:t>Kunegunda</a:t>
            </a:r>
            <a:r>
              <a:rPr lang="pl-PL" dirty="0"/>
              <a:t>) była córką króla Węgier Beli IV. Gdy polski książę Bolesław Wstydliwy poprosił o jej rękę, Kinga zażyczyła sobie w prezencie ślubnym tylko jednego skarbu – soli, którą chciała dać swej przyszłej ojczyźnie. Król Węgier podarował </a:t>
            </a:r>
            <a:r>
              <a:rPr lang="pl-PL" dirty="0" smtClean="0"/>
              <a:t>jej najbogatszą </a:t>
            </a:r>
            <a:r>
              <a:rPr lang="pl-PL" dirty="0"/>
              <a:t>kopalnię Siedmiogrodu. Kinga wrzuciła tam do szybu swój zaręczynowy </a:t>
            </a:r>
            <a:r>
              <a:rPr lang="pl-PL" dirty="0" smtClean="0"/>
              <a:t>pierścień. Zabrała </a:t>
            </a:r>
            <a:r>
              <a:rPr lang="pl-PL" dirty="0"/>
              <a:t>ze sobą </a:t>
            </a:r>
            <a:r>
              <a:rPr lang="pl-PL" dirty="0" smtClean="0"/>
              <a:t>do Polski doświadczonych </a:t>
            </a:r>
            <a:r>
              <a:rPr lang="pl-PL" dirty="0"/>
              <a:t>górników węgierskich. </a:t>
            </a:r>
            <a:r>
              <a:rPr lang="pl-PL" dirty="0" smtClean="0"/>
              <a:t>Tam </a:t>
            </a:r>
            <a:r>
              <a:rPr lang="pl-PL" dirty="0"/>
              <a:t>kazała im szukać soli. Znaleźli </a:t>
            </a:r>
            <a:r>
              <a:rPr lang="pl-PL" dirty="0" smtClean="0"/>
              <a:t>ją w Wieliczce i w Bochni, a w </a:t>
            </a:r>
            <a:r>
              <a:rPr lang="pl-PL" dirty="0"/>
              <a:t>pierwszym bałwanie </a:t>
            </a:r>
            <a:r>
              <a:rPr lang="pl-PL" dirty="0" smtClean="0"/>
              <a:t>(czyli bryle</a:t>
            </a:r>
            <a:r>
              <a:rPr lang="pl-PL" dirty="0"/>
              <a:t>) soli, który wykopano</a:t>
            </a:r>
            <a:r>
              <a:rPr lang="pl-PL" dirty="0" smtClean="0"/>
              <a:t>, ze zdumieniem odkryli pierścień Kingi.</a:t>
            </a:r>
            <a:endParaRPr lang="pl-PL" dirty="0"/>
          </a:p>
          <a:p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73229"/>
            <a:ext cx="7756263" cy="1054250"/>
          </a:xfrm>
        </p:spPr>
        <p:txBody>
          <a:bodyPr/>
          <a:lstStyle/>
          <a:p>
            <a:r>
              <a:rPr lang="pl-PL" dirty="0" smtClean="0"/>
              <a:t>Święta Kinga</a:t>
            </a:r>
            <a:endParaRPr lang="pl-P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196752"/>
            <a:ext cx="3528392" cy="523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Krzyżówka o św. Kindze</a:t>
            </a:r>
            <a:endParaRPr lang="pl-PL" dirty="0"/>
          </a:p>
        </p:txBody>
      </p:sp>
      <p:sp>
        <p:nvSpPr>
          <p:cNvPr id="6" name="Rectangle 5"/>
          <p:cNvSpPr/>
          <p:nvPr/>
        </p:nvSpPr>
        <p:spPr>
          <a:xfrm>
            <a:off x="4510041" y="1955320"/>
            <a:ext cx="50405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4483969" y="2911498"/>
            <a:ext cx="543299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4510041" y="3849244"/>
            <a:ext cx="50405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005985" y="2423327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5040439" y="2433675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5571550" y="2433675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6075606" y="2446825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Rectangle 16"/>
          <p:cNvSpPr/>
          <p:nvPr/>
        </p:nvSpPr>
        <p:spPr>
          <a:xfrm>
            <a:off x="6579662" y="2446825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ectangle 17"/>
          <p:cNvSpPr/>
          <p:nvPr/>
        </p:nvSpPr>
        <p:spPr>
          <a:xfrm>
            <a:off x="7083718" y="2446825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7587774" y="2446825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19"/>
          <p:cNvSpPr/>
          <p:nvPr/>
        </p:nvSpPr>
        <p:spPr>
          <a:xfrm>
            <a:off x="8091830" y="2446825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977427" y="192662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Rectangle 21"/>
          <p:cNvSpPr/>
          <p:nvPr/>
        </p:nvSpPr>
        <p:spPr>
          <a:xfrm>
            <a:off x="1459633" y="192662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Rectangle 22"/>
          <p:cNvSpPr/>
          <p:nvPr/>
        </p:nvSpPr>
        <p:spPr>
          <a:xfrm>
            <a:off x="1963689" y="1941313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ectangle 23"/>
          <p:cNvSpPr/>
          <p:nvPr/>
        </p:nvSpPr>
        <p:spPr>
          <a:xfrm>
            <a:off x="2467745" y="193977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Rectangle 24"/>
          <p:cNvSpPr/>
          <p:nvPr/>
        </p:nvSpPr>
        <p:spPr>
          <a:xfrm>
            <a:off x="2971801" y="193977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Rectangle 25"/>
          <p:cNvSpPr/>
          <p:nvPr/>
        </p:nvSpPr>
        <p:spPr>
          <a:xfrm>
            <a:off x="3475857" y="193977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ectangle 26"/>
          <p:cNvSpPr/>
          <p:nvPr/>
        </p:nvSpPr>
        <p:spPr>
          <a:xfrm>
            <a:off x="3988712" y="1972167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Rectangle 27"/>
          <p:cNvSpPr/>
          <p:nvPr/>
        </p:nvSpPr>
        <p:spPr>
          <a:xfrm>
            <a:off x="3457601" y="3379040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Rectangle 28"/>
          <p:cNvSpPr/>
          <p:nvPr/>
        </p:nvSpPr>
        <p:spPr>
          <a:xfrm>
            <a:off x="3988712" y="3379040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Rectangle 29"/>
          <p:cNvSpPr/>
          <p:nvPr/>
        </p:nvSpPr>
        <p:spPr>
          <a:xfrm>
            <a:off x="5040439" y="3391636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Rectangle 30"/>
          <p:cNvSpPr/>
          <p:nvPr/>
        </p:nvSpPr>
        <p:spPr>
          <a:xfrm>
            <a:off x="5571550" y="3391636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Rectangle 31"/>
          <p:cNvSpPr/>
          <p:nvPr/>
        </p:nvSpPr>
        <p:spPr>
          <a:xfrm>
            <a:off x="4523212" y="3391636"/>
            <a:ext cx="50405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Rectangle 38"/>
          <p:cNvSpPr/>
          <p:nvPr/>
        </p:nvSpPr>
        <p:spPr>
          <a:xfrm>
            <a:off x="5067494" y="1955320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Rectangle 39"/>
          <p:cNvSpPr/>
          <p:nvPr/>
        </p:nvSpPr>
        <p:spPr>
          <a:xfrm>
            <a:off x="3457601" y="381108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Rectangle 40"/>
          <p:cNvSpPr/>
          <p:nvPr/>
        </p:nvSpPr>
        <p:spPr>
          <a:xfrm>
            <a:off x="3979913" y="3823684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Rectangle 41"/>
          <p:cNvSpPr/>
          <p:nvPr/>
        </p:nvSpPr>
        <p:spPr>
          <a:xfrm>
            <a:off x="5027268" y="3849244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Rectangle 42"/>
          <p:cNvSpPr/>
          <p:nvPr/>
        </p:nvSpPr>
        <p:spPr>
          <a:xfrm>
            <a:off x="5579667" y="3849244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TextBox 35"/>
          <p:cNvSpPr txBox="1"/>
          <p:nvPr/>
        </p:nvSpPr>
        <p:spPr>
          <a:xfrm>
            <a:off x="617387" y="196588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1.</a:t>
            </a:r>
            <a:endParaRPr lang="pl-PL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601617" y="244780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2</a:t>
            </a:r>
            <a:r>
              <a:rPr lang="pl-PL" b="1" dirty="0" smtClean="0"/>
              <a:t>.</a:t>
            </a:r>
            <a:endParaRPr lang="pl-PL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048504" y="34229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4</a:t>
            </a:r>
            <a:r>
              <a:rPr lang="pl-PL" b="1" dirty="0" smtClean="0"/>
              <a:t>.</a:t>
            </a:r>
            <a:endParaRPr lang="pl-PL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062359" y="385504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5.</a:t>
            </a:r>
            <a:endParaRPr lang="pl-PL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34944" y="4989682"/>
            <a:ext cx="8125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 smtClean="0"/>
              <a:t>Kopalnia, z którą związana jest legenda o świętej Kindze.</a:t>
            </a:r>
          </a:p>
          <a:p>
            <a:pPr marL="342900" indent="-342900">
              <a:buAutoNum type="arabicPeriod"/>
            </a:pPr>
            <a:r>
              <a:rPr lang="pl-PL" dirty="0" smtClean="0"/>
              <a:t>Kinga wrzuciła go do szybu kopalni, którą podarował jej ojciec.</a:t>
            </a:r>
          </a:p>
          <a:p>
            <a:pPr marL="342900" indent="-342900">
              <a:buAutoNum type="arabicPeriod"/>
            </a:pPr>
            <a:r>
              <a:rPr lang="pl-PL" dirty="0" smtClean="0"/>
              <a:t>Inaczej: bryła soli.</a:t>
            </a:r>
          </a:p>
          <a:p>
            <a:pPr marL="342900" indent="-342900">
              <a:buAutoNum type="arabicPeriod"/>
            </a:pPr>
            <a:r>
              <a:rPr lang="pl-PL" dirty="0" smtClean="0"/>
              <a:t>Ojczyzna Kingi.</a:t>
            </a:r>
          </a:p>
          <a:p>
            <a:pPr marL="342900" indent="-342900">
              <a:buAutoNum type="arabicPeriod"/>
            </a:pPr>
            <a:r>
              <a:rPr lang="pl-PL" dirty="0" smtClean="0"/>
              <a:t>Dla innych – złoto, dla Kingi – sól.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963689" y="291149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Rectangle 50"/>
          <p:cNvSpPr/>
          <p:nvPr/>
        </p:nvSpPr>
        <p:spPr>
          <a:xfrm>
            <a:off x="2467745" y="291149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Rectangle 51"/>
          <p:cNvSpPr/>
          <p:nvPr/>
        </p:nvSpPr>
        <p:spPr>
          <a:xfrm>
            <a:off x="2971801" y="291149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3" name="Rectangle 52"/>
          <p:cNvSpPr/>
          <p:nvPr/>
        </p:nvSpPr>
        <p:spPr>
          <a:xfrm>
            <a:off x="3475857" y="291149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4" name="Rectangle 53"/>
          <p:cNvSpPr/>
          <p:nvPr/>
        </p:nvSpPr>
        <p:spPr>
          <a:xfrm>
            <a:off x="3979913" y="2911498"/>
            <a:ext cx="50405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5" name="TextBox 54"/>
          <p:cNvSpPr txBox="1"/>
          <p:nvPr/>
        </p:nvSpPr>
        <p:spPr>
          <a:xfrm>
            <a:off x="1596603" y="294285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3.</a:t>
            </a:r>
            <a:endParaRPr lang="pl-P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4" name="Rectangle 43"/>
          <p:cNvSpPr/>
          <p:nvPr/>
        </p:nvSpPr>
        <p:spPr>
          <a:xfrm>
            <a:off x="4546343" y="2423327"/>
            <a:ext cx="504056" cy="43204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19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279581" cy="442610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Tarnowskie Góry</a:t>
            </a:r>
            <a:endParaRPr lang="pl-P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2276872"/>
            <a:ext cx="3586072" cy="389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W Tarnowskich Górach w województwie </a:t>
            </a:r>
            <a:r>
              <a:rPr lang="pl-PL" dirty="0" smtClean="0"/>
              <a:t>śląskim </a:t>
            </a:r>
            <a:r>
              <a:rPr lang="pl-PL" dirty="0"/>
              <a:t>znajduje się Zabytkowa Kopalnia Srebra. Podziemna trasa turystyczna pozwala na zwiedzenie dawnej kopalni srebra już od 1976 roku. Labirynt o długości ponad 150 km znajduje się pod Tarnowskimi Górami na kilku poziomach. Szlak turystyczny o długości prawie 2 km jest na głębokości 40 metrów i ma kształt trójkąta, który łączy trzy szyby. Na szlaku są też trzy komory o wielkości 150 km. 300-metrowy fragment trasy trzeba pokonać łodzią. W czasie zwiedzania można usłyszeć autentyczne odgłosy pracy górników (zwanych gwarkami), jadących wózków i inne. Temperatura w podziemiach jest stała: 10 stopni Celsjusza niezależnie od pory roku. Kopalnia należy do śląskiego Szlaku Zabytków Techniki.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400" dirty="0" smtClean="0"/>
              <a:t>Zabytkowa Kopalnia Srebra                    w Tarnowskich Górach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4572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" y="1628800"/>
            <a:ext cx="9130230" cy="42833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Trasa zwiedzania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613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 smtClean="0"/>
              <a:t>Warto również zwiedzić Sztolnię Czarnego Pstrąga. Odprowadza ona wodę z kopalni do rzeki Dramy. Zwiedzanie polega na płynięciu łodziami pod ziemią na długości 600 m. Zwiedzanie rozpoczyna się od zejścia krętymi schodami do podziemnej przystani. Podczas wycieczki można oglądać stalaktyty i oryginalne chodniki wykute w skale. Przewodnik opowiada o historii górnictwa w Tarnowskich Górach. W wodzie można zobaczyć pstrągi, które wydają się czarne. Nad głowami turystów czasami przelatuje nietoperz. To najdłuższy w Polsce podziemny przepływ łodziami. 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pl-PL" dirty="0" smtClean="0"/>
              <a:t>Sztolnia Czarnego Pstrąga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95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C:\Users\Kasia\AppData\Local\Microsoft\Windows\Temporary Internet Files\Content.IE5\ZRFO7DR7\siarka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7" t="23049" r="19318" b="19601"/>
          <a:stretch/>
        </p:blipFill>
        <p:spPr bwMode="auto">
          <a:xfrm>
            <a:off x="3102660" y="2132856"/>
            <a:ext cx="2890727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 smtClean="0"/>
              <a:t>Kopalnie zajmują się wydobywaniem z ziemi surowców (kopalin). </a:t>
            </a:r>
          </a:p>
          <a:p>
            <a:pPr marL="0" indent="0" algn="just">
              <a:buNone/>
            </a:pPr>
            <a:r>
              <a:rPr lang="pl-PL" dirty="0" smtClean="0"/>
              <a:t>W Polsce występuje dużo surowców, przede wszystkim węgiel kamienny, węgiel brunatny, sól oraz siarka. </a:t>
            </a:r>
            <a:endParaRPr lang="pl-PL" dirty="0"/>
          </a:p>
        </p:txBody>
      </p:sp>
      <p:pic>
        <p:nvPicPr>
          <p:cNvPr id="1034" name="Picture 10" descr="C:\Users\Kasia\AppData\Local\Microsoft\Windows\Temporary Internet Files\Content.IE5\QYI2VT2B\8512397381_745074acb0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437880" cy="250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Kasia\AppData\Local\Microsoft\Windows\Temporary Internet Files\Content.IE5\ZRFO7DR7\Rock%20Salt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t="9576" r="9000" b="8606"/>
          <a:stretch/>
        </p:blipFill>
        <p:spPr bwMode="auto">
          <a:xfrm>
            <a:off x="5788527" y="2780928"/>
            <a:ext cx="2826328" cy="249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asia\AppData\Local\Microsoft\Windows\Temporary Internet Files\Content.IE5\TF8XB2WR\450253bbf4d502252fb70b6753ea679c694bb3eb1448f4[1]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1" r="21803"/>
          <a:stretch/>
        </p:blipFill>
        <p:spPr bwMode="auto">
          <a:xfrm>
            <a:off x="323528" y="2993544"/>
            <a:ext cx="2854036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9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3" y="2276872"/>
            <a:ext cx="8960299" cy="381642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Trasa zwiedzania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086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4834880" cy="45259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dirty="0" smtClean="0"/>
              <a:t>Żyła </a:t>
            </a:r>
            <a:r>
              <a:rPr lang="pl-PL" dirty="0"/>
              <a:t>na przełomie III i IV wieku </a:t>
            </a:r>
            <a:r>
              <a:rPr lang="pl-PL" dirty="0" smtClean="0"/>
              <a:t>   w Turcji</a:t>
            </a:r>
            <a:r>
              <a:rPr lang="pl-PL" dirty="0"/>
              <a:t>. Barbara w sekrecie przyjęła chrzest. Ojciec dowiedział się o tym i doniósł na nią Rzymianom. Torturowano ją, i skazano na śmierć. </a:t>
            </a:r>
          </a:p>
          <a:p>
            <a:pPr marL="0" indent="0" algn="just">
              <a:buNone/>
            </a:pPr>
            <a:r>
              <a:rPr lang="pl-PL" dirty="0"/>
              <a:t>Do świętej Barbary zwracali się </a:t>
            </a:r>
            <a:r>
              <a:rPr lang="pl-PL" dirty="0" smtClean="0"/>
              <a:t>   o </a:t>
            </a:r>
            <a:r>
              <a:rPr lang="pl-PL" dirty="0"/>
              <a:t>pomoc chrześcijanie, narażeni na utratę zdrowia lub życia. Przyjęli ją za swą patronkę ludzie wykonujący niebezpieczne zawody: górnicy, marynarze, artylerzyści.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pl-PL" dirty="0" smtClean="0"/>
              <a:t>Święta Barbara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129" y="1208531"/>
            <a:ext cx="3405848" cy="508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44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04864"/>
            <a:ext cx="4037769" cy="42703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/>
              <a:t>Zabytkowa Kopalnia Węgla Kamiennego „Guido” na </a:t>
            </a:r>
            <a:r>
              <a:rPr lang="pl-PL" sz="3600" dirty="0"/>
              <a:t>mapie Polski </a:t>
            </a:r>
            <a:br>
              <a:rPr lang="pl-PL" sz="3600" dirty="0"/>
            </a:br>
            <a:r>
              <a:rPr lang="pl-PL" sz="3600" dirty="0"/>
              <a:t>i województwa </a:t>
            </a:r>
            <a:r>
              <a:rPr lang="pl-PL" sz="3600" dirty="0" smtClean="0"/>
              <a:t>śląskiego</a:t>
            </a:r>
            <a:endParaRPr lang="pl-PL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7"/>
            <a:ext cx="3241389" cy="429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7" cy="496855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sz="2800" dirty="0"/>
              <a:t>To unikat na skalę światową, bowiem zachowane wyrobisko (miejsce, z którego </a:t>
            </a:r>
            <a:r>
              <a:rPr lang="pl-PL" sz="2800" dirty="0" smtClean="0"/>
              <a:t>w wyniku robót górniczych </a:t>
            </a:r>
            <a:r>
              <a:rPr lang="pl-PL" sz="2800" dirty="0"/>
              <a:t>usunięto </a:t>
            </a:r>
            <a:r>
              <a:rPr lang="pl-PL" sz="2800" dirty="0" smtClean="0"/>
              <a:t>skały) nie ma odpowiednika w innych ośrodkach muzealnych na świecie. Skansen tworzą korytarze na poziomach 170 i 320 metrów oraz zespół zabudowy powierzchniowej wraz z wyposażeniem technicznym.</a:t>
            </a:r>
          </a:p>
          <a:p>
            <a:pPr marL="0" indent="0" algn="just">
              <a:buNone/>
            </a:pPr>
            <a:r>
              <a:rPr lang="pl-PL" sz="2800" dirty="0" smtClean="0"/>
              <a:t>Poziom </a:t>
            </a:r>
            <a:r>
              <a:rPr lang="pl-PL" sz="2800" dirty="0"/>
              <a:t>170 prezentuje metody wydobycia węgla i pracę górnika </a:t>
            </a:r>
            <a:r>
              <a:rPr lang="pl-PL" sz="2800" dirty="0" smtClean="0"/>
              <a:t>z przełomu </a:t>
            </a:r>
            <a:r>
              <a:rPr lang="pl-PL" sz="2800" dirty="0"/>
              <a:t>XIX i XX wieku oraz historię tego przemysłu na obszarze Śląska. Poziom ten charakteryzuje się interaktywną formułą zwiedzania, uzupełnioną efektami światła i dźwięku. </a:t>
            </a:r>
          </a:p>
          <a:p>
            <a:pPr marL="0" indent="0" algn="just">
              <a:buNone/>
            </a:pPr>
            <a:r>
              <a:rPr lang="pl-PL" sz="2800" dirty="0"/>
              <a:t>Wyrobiska na poziomie 320 są utrzymane w stanie jak najbardziej zbliżonym do pierwotnego, kiedy to górnicy po raz ostatni zakończyli pracę i opuścili kopalnię. To właśnie tu poczuć można klimat prawdziwej kopalni, dotknąć węgla, usłyszeć i zobaczyć potężne górnicze kombajny w ruchu. Dodatkowo jedna z komór będzie umożliwiała odtwarzanie rozmów podczas akcji ratunkowej.</a:t>
            </a:r>
          </a:p>
          <a:p>
            <a:pPr marL="0" indent="0" algn="just">
              <a:buNone/>
            </a:pPr>
            <a:r>
              <a:rPr lang="pl-PL" sz="2800" dirty="0"/>
              <a:t>Perła śląskiego Szlaku Zabytków Techniki.</a:t>
            </a:r>
          </a:p>
          <a:p>
            <a:pPr marL="0" indent="0" algn="just">
              <a:buNone/>
            </a:pPr>
            <a:endParaRPr lang="pl-PL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>
            <a:noAutofit/>
          </a:bodyPr>
          <a:lstStyle/>
          <a:p>
            <a:r>
              <a:rPr lang="pl-PL" sz="4000" b="1" dirty="0"/>
              <a:t>Zabytkowa Kopalnia Węgla Kamiennego </a:t>
            </a:r>
            <a:r>
              <a:rPr lang="pl-PL" sz="4000" b="1" dirty="0" smtClean="0"/>
              <a:t>„Guido”</a:t>
            </a:r>
            <a:r>
              <a:rPr lang="pl-PL" sz="4000" dirty="0" smtClean="0"/>
              <a:t> </a:t>
            </a:r>
            <a:r>
              <a:rPr lang="pl-PL" sz="4000" b="1" dirty="0"/>
              <a:t>w Zabrzu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658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2" y="1384550"/>
            <a:ext cx="8300804" cy="529038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>
            <a:noAutofit/>
          </a:bodyPr>
          <a:lstStyle/>
          <a:p>
            <a:r>
              <a:rPr lang="pl-PL" sz="4400" dirty="0" smtClean="0"/>
              <a:t>Zabytkowa Kopalnia Węgla Kamiennego „Guido”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2115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363912"/>
              </p:ext>
            </p:extLst>
          </p:nvPr>
        </p:nvGraphicFramePr>
        <p:xfrm>
          <a:off x="3131840" y="3573016"/>
          <a:ext cx="2399258" cy="2024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3573016"/>
                        <a:ext cx="2399258" cy="2024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Legenda o skarbniku – </a:t>
            </a:r>
            <a:r>
              <a:rPr lang="pl-PL" dirty="0" err="1" smtClean="0"/>
              <a:t>uzupełnianka</a:t>
            </a:r>
            <a:endParaRPr lang="pl-PL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9247" y="2658653"/>
            <a:ext cx="7745505" cy="8206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pl-PL" dirty="0" smtClean="0"/>
              <a:t>Proszę kliknąć dwa razy na dokument, aby go otworzyć: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1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2129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Zgadnij, w których kopalniach zostały wykonane te zdjęcia. </a:t>
            </a:r>
            <a:br>
              <a:rPr lang="pl-PL" dirty="0" smtClean="0"/>
            </a:br>
            <a:r>
              <a:rPr lang="pl-PL" dirty="0" smtClean="0"/>
              <a:t>Odpowiedź uzasadnij.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68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930814" cy="5266556"/>
          </a:xfrm>
        </p:spPr>
      </p:pic>
    </p:spTree>
    <p:extLst>
      <p:ext uri="{BB962C8B-B14F-4D97-AF65-F5344CB8AC3E}">
        <p14:creationId xmlns:p14="http://schemas.microsoft.com/office/powerpoint/2010/main" val="30739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09651" cy="5433467"/>
          </a:xfrm>
        </p:spPr>
      </p:pic>
    </p:spTree>
    <p:extLst>
      <p:ext uri="{BB962C8B-B14F-4D97-AF65-F5344CB8AC3E}">
        <p14:creationId xmlns:p14="http://schemas.microsoft.com/office/powerpoint/2010/main" val="26637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25804" cy="5626263"/>
          </a:xfrm>
        </p:spPr>
      </p:pic>
    </p:spTree>
    <p:extLst>
      <p:ext uri="{BB962C8B-B14F-4D97-AF65-F5344CB8AC3E}">
        <p14:creationId xmlns:p14="http://schemas.microsoft.com/office/powerpoint/2010/main" val="12972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" y="48639"/>
            <a:ext cx="5997236" cy="68093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548680"/>
            <a:ext cx="3168352" cy="5400600"/>
          </a:xfrm>
        </p:spPr>
        <p:txBody>
          <a:bodyPr/>
          <a:lstStyle/>
          <a:p>
            <a:r>
              <a:rPr lang="pl-PL" sz="4400" dirty="0" smtClean="0"/>
              <a:t>Główne ośrodki wydobycia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74332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48"/>
            <a:ext cx="4241444" cy="6362167"/>
          </a:xfrm>
        </p:spPr>
      </p:pic>
    </p:spTree>
    <p:extLst>
      <p:ext uri="{BB962C8B-B14F-4D97-AF65-F5344CB8AC3E}">
        <p14:creationId xmlns:p14="http://schemas.microsoft.com/office/powerpoint/2010/main" val="35295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val="28541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</a:t>
            </a:r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katowice.gazeta.pl </a:t>
            </a:r>
            <a:r>
              <a:rPr lang="pl-PL" dirty="0" smtClean="0"/>
              <a:t>(fot</a:t>
            </a:r>
            <a:r>
              <a:rPr lang="pl-PL" dirty="0"/>
              <a:t>. Bartłomiej Barczyk / Agencja Gazeta</a:t>
            </a:r>
            <a:r>
              <a:rPr lang="pl-PL" dirty="0" smtClean="0"/>
              <a:t>)</a:t>
            </a:r>
          </a:p>
          <a:p>
            <a:r>
              <a:rPr lang="pl-PL" dirty="0">
                <a:hlinkClick r:id="rId3"/>
              </a:rPr>
              <a:t>http://</a:t>
            </a:r>
            <a:r>
              <a:rPr lang="pl-PL" dirty="0" smtClean="0">
                <a:hlinkClick r:id="rId3"/>
              </a:rPr>
              <a:t>mojegimnazjum.com</a:t>
            </a:r>
            <a:endParaRPr lang="pl-PL" dirty="0" smtClean="0"/>
          </a:p>
          <a:p>
            <a:r>
              <a:rPr lang="pl-PL" dirty="0">
                <a:hlinkClick r:id="rId4"/>
              </a:rPr>
              <a:t>http://wlaczpolske.pl</a:t>
            </a:r>
            <a:r>
              <a:rPr lang="pl-PL" dirty="0" smtClean="0">
                <a:hlinkClick r:id="rId4"/>
              </a:rPr>
              <a:t>/</a:t>
            </a:r>
            <a:endParaRPr lang="pl-PL" dirty="0" smtClean="0"/>
          </a:p>
          <a:p>
            <a:r>
              <a:rPr lang="pl-PL" dirty="0">
                <a:hlinkClick r:id="rId5"/>
              </a:rPr>
              <a:t>http://www.kopalnia.pl</a:t>
            </a:r>
            <a:r>
              <a:rPr lang="pl-PL" dirty="0" smtClean="0">
                <a:hlinkClick r:id="rId5"/>
              </a:rPr>
              <a:t>/</a:t>
            </a:r>
            <a:endParaRPr lang="pl-PL" dirty="0" smtClean="0"/>
          </a:p>
          <a:p>
            <a:r>
              <a:rPr lang="pl-PL" dirty="0">
                <a:hlinkClick r:id="rId6"/>
              </a:rPr>
              <a:t>http://www.kopalniaguido.pl</a:t>
            </a:r>
            <a:r>
              <a:rPr lang="pl-PL" dirty="0" smtClean="0">
                <a:hlinkClick r:id="rId6"/>
              </a:rPr>
              <a:t>/</a:t>
            </a:r>
            <a:endParaRPr lang="pl-PL" dirty="0" smtClean="0"/>
          </a:p>
          <a:p>
            <a:r>
              <a:rPr lang="pl-PL" dirty="0">
                <a:hlinkClick r:id="rId7"/>
              </a:rPr>
              <a:t>http://www.kopalniasrebra.pl</a:t>
            </a:r>
            <a:r>
              <a:rPr lang="pl-PL" dirty="0" smtClean="0">
                <a:hlinkClick r:id="rId7"/>
              </a:rPr>
              <a:t>/</a:t>
            </a:r>
            <a:endParaRPr lang="pl-PL" dirty="0" smtClean="0"/>
          </a:p>
          <a:p>
            <a:r>
              <a:rPr lang="pl-PL" dirty="0"/>
              <a:t></a:t>
            </a:r>
            <a:r>
              <a:rPr lang="pl-PL" dirty="0">
                <a:hlinkClick r:id="rId8"/>
              </a:rPr>
              <a:t>http://www.kopalniazlota.pl</a:t>
            </a:r>
            <a:r>
              <a:rPr lang="pl-PL" dirty="0" smtClean="0">
                <a:hlinkClick r:id="rId8"/>
              </a:rPr>
              <a:t>/</a:t>
            </a:r>
            <a:endParaRPr lang="pl-PL" dirty="0" smtClean="0"/>
          </a:p>
          <a:p>
            <a:r>
              <a:rPr lang="pl-PL" dirty="0"/>
              <a:t></a:t>
            </a:r>
            <a:r>
              <a:rPr lang="pl-PL" dirty="0">
                <a:hlinkClick r:id="rId9"/>
              </a:rPr>
              <a:t>http://</a:t>
            </a:r>
            <a:r>
              <a:rPr lang="pl-PL" dirty="0" smtClean="0">
                <a:hlinkClick r:id="rId9"/>
              </a:rPr>
              <a:t>www.michalkowice.ihs.pl/barbara.htm</a:t>
            </a:r>
            <a:endParaRPr lang="pl-PL" dirty="0" smtClean="0"/>
          </a:p>
          <a:p>
            <a:r>
              <a:rPr lang="pl-PL" dirty="0">
                <a:hlinkClick r:id="rId10"/>
              </a:rPr>
              <a:t>http://</a:t>
            </a:r>
            <a:r>
              <a:rPr lang="pl-PL" dirty="0" smtClean="0">
                <a:hlinkClick r:id="rId10"/>
              </a:rPr>
              <a:t>www.szybkrystyna.pl/legenda_o_skarbniku.html</a:t>
            </a:r>
            <a:endParaRPr lang="pl-PL" dirty="0" smtClean="0"/>
          </a:p>
          <a:p>
            <a:r>
              <a:rPr lang="pl-PL" dirty="0"/>
              <a:t>Wikipedia, </a:t>
            </a:r>
            <a:r>
              <a:rPr lang="pl-PL" dirty="0" err="1" smtClean="0"/>
              <a:t>Wikimedia</a:t>
            </a:r>
            <a:r>
              <a:rPr lang="pl-PL" dirty="0" smtClean="0"/>
              <a:t> </a:t>
            </a:r>
            <a:r>
              <a:rPr lang="pl-PL" dirty="0" err="1" smtClean="0"/>
              <a:t>Commons</a:t>
            </a:r>
            <a:endParaRPr lang="pl-PL" dirty="0" smtClean="0"/>
          </a:p>
          <a:p>
            <a:r>
              <a:rPr lang="pl-PL" dirty="0" smtClean="0"/>
              <a:t></a:t>
            </a:r>
            <a:r>
              <a:rPr lang="en-US" dirty="0"/>
              <a:t></a:t>
            </a:r>
            <a:r>
              <a:rPr lang="en-US" dirty="0" err="1"/>
              <a:t>zbiory</a:t>
            </a:r>
            <a:r>
              <a:rPr lang="en-US" dirty="0"/>
              <a:t> Microsoft Office Clip Art</a:t>
            </a: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Źródła tekstu i obrazów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95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" y="53136"/>
            <a:ext cx="9144132" cy="6628908"/>
          </a:xfrm>
        </p:spPr>
      </p:pic>
    </p:spTree>
    <p:extLst>
      <p:ext uri="{BB962C8B-B14F-4D97-AF65-F5344CB8AC3E}">
        <p14:creationId xmlns:p14="http://schemas.microsoft.com/office/powerpoint/2010/main" val="12967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3600" dirty="0" smtClean="0"/>
              <a:t>W Polsce znajdziemy kilka kopalni, które są atrakcjami turystycznymi – można je zwiedzać. Część z nich jest jeszcze czynna, to znaczy nadal wydobywa się tam surowce. Pozostałe działają dzisiaj już tylko jako muzea. </a:t>
            </a:r>
            <a:endParaRPr lang="pl-PL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Zabytkowe kopalnie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842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0"/>
          <a:stretch/>
        </p:blipFill>
        <p:spPr>
          <a:xfrm>
            <a:off x="251520" y="2060848"/>
            <a:ext cx="3818981" cy="41900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>
            <a:noAutofit/>
          </a:bodyPr>
          <a:lstStyle/>
          <a:p>
            <a:r>
              <a:rPr lang="pl-PL" sz="4000" dirty="0" smtClean="0"/>
              <a:t>Złoty Stok na mapie Polski </a:t>
            </a:r>
            <a:br>
              <a:rPr lang="pl-PL" sz="4000" dirty="0" smtClean="0"/>
            </a:br>
            <a:r>
              <a:rPr lang="pl-PL" sz="4000" dirty="0" smtClean="0"/>
              <a:t>i województwa dolnośląskiego</a:t>
            </a:r>
            <a:endParaRPr lang="pl-PL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4" y="2204864"/>
            <a:ext cx="4398921" cy="393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328558"/>
            <a:ext cx="8784976" cy="452596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l-PL" sz="4400" dirty="0"/>
              <a:t>Złoty Stok – miasto na Dolnym </a:t>
            </a:r>
            <a:r>
              <a:rPr lang="pl-PL" sz="4400" dirty="0" smtClean="0"/>
              <a:t>Śląsku – </a:t>
            </a:r>
            <a:r>
              <a:rPr lang="pl-PL" sz="4400" dirty="0"/>
              <a:t>jest najstarszym ośrodkiem górniczo-hutniczym w Polsce. </a:t>
            </a:r>
            <a:r>
              <a:rPr lang="pl-PL" sz="4400" dirty="0" smtClean="0"/>
              <a:t>W czasie </a:t>
            </a:r>
            <a:r>
              <a:rPr lang="pl-PL" sz="4400" dirty="0"/>
              <a:t>700 lat </a:t>
            </a:r>
            <a:r>
              <a:rPr lang="pl-PL" sz="4400" dirty="0" smtClean="0"/>
              <a:t>eksploatacji uzyskano tu </a:t>
            </a:r>
            <a:r>
              <a:rPr lang="pl-PL" sz="4400" dirty="0"/>
              <a:t>16 ton czystego złota.</a:t>
            </a:r>
            <a:r>
              <a:rPr lang="pl-PL" sz="4400" baseline="30000" dirty="0"/>
              <a:t> </a:t>
            </a:r>
            <a:r>
              <a:rPr lang="pl-PL" sz="4400" dirty="0"/>
              <a:t>Historia eksploatacji złota w okolicy Złotego Stoku </a:t>
            </a:r>
            <a:r>
              <a:rPr lang="pl-PL" sz="4400" dirty="0" smtClean="0"/>
              <a:t>zaczyna się w pierwszym tysiącleciu naszej ery. Największy rozwój </a:t>
            </a:r>
            <a:r>
              <a:rPr lang="pl-PL" sz="4400" dirty="0"/>
              <a:t>górnictwa złota przypadł na początek XVI w. Złoto ze Złotego Stoku miało </a:t>
            </a:r>
            <a:r>
              <a:rPr lang="pl-PL" sz="4400" dirty="0" smtClean="0"/>
              <a:t>duży </a:t>
            </a:r>
            <a:r>
              <a:rPr lang="pl-PL" sz="4400" dirty="0"/>
              <a:t>udział w historii świata. Fuggerowie, </a:t>
            </a:r>
            <a:r>
              <a:rPr lang="pl-PL" sz="4400" dirty="0" smtClean="0"/>
              <a:t>właściciele </a:t>
            </a:r>
            <a:r>
              <a:rPr lang="pl-PL" sz="4400" dirty="0"/>
              <a:t>tutejszych kopalń i hut, </a:t>
            </a:r>
            <a:r>
              <a:rPr lang="pl-PL" sz="4400" dirty="0" smtClean="0"/>
              <a:t>wspomogli </a:t>
            </a:r>
            <a:r>
              <a:rPr lang="pl-PL" sz="4400" dirty="0"/>
              <a:t>swym złotem królową hiszpańską Izabelę, która mogła dzięki temu sfinansować wyprawę Krzysztofa </a:t>
            </a:r>
            <a:r>
              <a:rPr lang="pl-PL" sz="4400" dirty="0" smtClean="0"/>
              <a:t>Kolumba, </a:t>
            </a:r>
            <a:r>
              <a:rPr lang="pl-PL" sz="4400" dirty="0"/>
              <a:t>zakończoną odkryciem Ameryki. Od </a:t>
            </a:r>
            <a:r>
              <a:rPr lang="pl-PL" sz="4400" dirty="0" smtClean="0"/>
              <a:t>początku</a:t>
            </a:r>
            <a:r>
              <a:rPr lang="pl-PL" sz="4400" dirty="0"/>
              <a:t>  XVIII wieku podstawowym produktem złotostockich kopalń i hut </a:t>
            </a:r>
            <a:r>
              <a:rPr lang="pl-PL" sz="4400" dirty="0" smtClean="0"/>
              <a:t>stawał </a:t>
            </a:r>
            <a:r>
              <a:rPr lang="pl-PL" sz="4400" dirty="0"/>
              <a:t>się </a:t>
            </a:r>
            <a:r>
              <a:rPr lang="pl-PL" sz="4400" dirty="0" smtClean="0"/>
              <a:t>arszenik.</a:t>
            </a:r>
            <a:r>
              <a:rPr lang="pl-PL" sz="4400" dirty="0"/>
              <a:t> W 1961 roku ostatecznie kopalnię zamknięto. Od 1996 roku można ją jednak zwiedzać.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>
            <a:noAutofit/>
          </a:bodyPr>
          <a:lstStyle/>
          <a:p>
            <a:r>
              <a:rPr lang="pl-PL" sz="4400" dirty="0" smtClean="0"/>
              <a:t>Historia kopalni złota w Złotym Stoku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0612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2800" dirty="0"/>
              <a:t>W skład podziemnej trasy turystycznej wchodzą zwiedzanie </a:t>
            </a:r>
            <a:r>
              <a:rPr lang="pl-PL" sz="2800" dirty="0" smtClean="0"/>
              <a:t>Sztolni* </a:t>
            </a:r>
            <a:r>
              <a:rPr lang="pl-PL" sz="2800" dirty="0"/>
              <a:t>Gertruda</a:t>
            </a:r>
            <a:r>
              <a:rPr lang="pl-PL" sz="2800" b="1" dirty="0"/>
              <a:t> </a:t>
            </a:r>
            <a:r>
              <a:rPr lang="pl-PL" sz="2800" dirty="0"/>
              <a:t>(część muzealna) i Chodnika Śmierci,</a:t>
            </a:r>
            <a:r>
              <a:rPr lang="pl-PL" sz="2800" b="1" dirty="0"/>
              <a:t> </a:t>
            </a:r>
            <a:r>
              <a:rPr lang="pl-PL" sz="2800" dirty="0"/>
              <a:t>spotkanie z bohaterem górniczych legend – Gnomem</a:t>
            </a:r>
            <a:r>
              <a:rPr lang="pl-PL" sz="2800" b="1" dirty="0"/>
              <a:t> </a:t>
            </a:r>
            <a:r>
              <a:rPr lang="pl-PL" sz="2800" dirty="0"/>
              <a:t>oraz jedyny w Polsce podziemny wodospad w Sztolni Czarnej. Możemy zobaczyć także skarbiec </a:t>
            </a:r>
            <a:r>
              <a:rPr lang="pl-PL" sz="2800" dirty="0" smtClean="0"/>
              <a:t>i laboratorium </a:t>
            </a:r>
            <a:r>
              <a:rPr lang="pl-PL" sz="2800" dirty="0"/>
              <a:t>alchemika </a:t>
            </a:r>
            <a:r>
              <a:rPr lang="pl-PL" sz="2800" dirty="0" err="1"/>
              <a:t>Schärfenberga</a:t>
            </a:r>
            <a:r>
              <a:rPr lang="pl-PL" sz="2800" dirty="0"/>
              <a:t>, któremu udało się uzyskać czysty arszenik</a:t>
            </a:r>
            <a:r>
              <a:rPr lang="pl-PL" sz="2800" dirty="0" smtClean="0"/>
              <a:t>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sz="2200" dirty="0" smtClean="0"/>
              <a:t>*Sztolnia </a:t>
            </a:r>
            <a:r>
              <a:rPr lang="pl-PL" sz="2200" dirty="0"/>
              <a:t>to korytarz w kopalni prowadzący ze stoku góry w głąb do złóż kopaliny.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Złoty Stok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269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171765" cy="47625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Złoty Stok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96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8084</TotalTime>
  <Words>853</Words>
  <Application>Microsoft Office PowerPoint</Application>
  <PresentationFormat>On-screen Show (4:3)</PresentationFormat>
  <Paragraphs>78</Paragraphs>
  <Slides>32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Hardcover</vt:lpstr>
      <vt:lpstr>Microsoft Word Document</vt:lpstr>
      <vt:lpstr>Zabytkowe kopalnie w Polsce</vt:lpstr>
      <vt:lpstr>PowerPoint Presentation</vt:lpstr>
      <vt:lpstr>Główne ośrodki wydobycia</vt:lpstr>
      <vt:lpstr>PowerPoint Presentation</vt:lpstr>
      <vt:lpstr>Zabytkowe kopalnie</vt:lpstr>
      <vt:lpstr>Złoty Stok na mapie Polski  i województwa dolnośląskiego</vt:lpstr>
      <vt:lpstr>Historia kopalni złota w Złotym Stoku</vt:lpstr>
      <vt:lpstr>Złoty Stok</vt:lpstr>
      <vt:lpstr>Złoty Stok</vt:lpstr>
      <vt:lpstr>Zabytkowa Kopalnia Soli w Wieliczce na mapie Polski i województwa małopolskiego </vt:lpstr>
      <vt:lpstr>Zabytkowa Kopalnia Soli w Wieliczce</vt:lpstr>
      <vt:lpstr>Zabytkowa Kopalnia Soli w Wieliczce</vt:lpstr>
      <vt:lpstr>Zabytkowa Kopalnia Soli w Wieliczce</vt:lpstr>
      <vt:lpstr>Święta Kinga</vt:lpstr>
      <vt:lpstr>Krzyżówka o św. Kindze</vt:lpstr>
      <vt:lpstr>Tarnowskie Góry</vt:lpstr>
      <vt:lpstr>Zabytkowa Kopalnia Srebra                    w Tarnowskich Górach</vt:lpstr>
      <vt:lpstr>Trasa zwiedzania</vt:lpstr>
      <vt:lpstr>Sztolnia Czarnego Pstrąga</vt:lpstr>
      <vt:lpstr>Trasa zwiedzania</vt:lpstr>
      <vt:lpstr>Święta Barbara</vt:lpstr>
      <vt:lpstr>Zabytkowa Kopalnia Węgla Kamiennego „Guido” na mapie Polski  i województwa śląskiego</vt:lpstr>
      <vt:lpstr>Zabytkowa Kopalnia Węgla Kamiennego „Guido” w Zabrzu</vt:lpstr>
      <vt:lpstr>Zabytkowa Kopalnia Węgla Kamiennego „Guido”</vt:lpstr>
      <vt:lpstr>Legenda o skarbniku – uzupełnianka</vt:lpstr>
      <vt:lpstr>Zgadnij, w których kopalniach zostały wykonane te zdjęcia.  Odpowiedź uzasadnij.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Źródła tekstu i obrazów</vt:lpstr>
    </vt:vector>
  </TitlesOfParts>
  <Company>trans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Rysiek jach</dc:creator>
  <cp:lastModifiedBy>Rysiek jach</cp:lastModifiedBy>
  <cp:revision>70</cp:revision>
  <dcterms:created xsi:type="dcterms:W3CDTF">2015-01-26T11:49:07Z</dcterms:created>
  <dcterms:modified xsi:type="dcterms:W3CDTF">2015-03-27T19:28:35Z</dcterms:modified>
</cp:coreProperties>
</file>